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96" r:id="rId2"/>
    <p:sldMasterId id="2147483684" r:id="rId3"/>
    <p:sldMasterId id="2147483672" r:id="rId4"/>
    <p:sldMasterId id="2147483660" r:id="rId5"/>
  </p:sldMasterIdLst>
  <p:notesMasterIdLst>
    <p:notesMasterId r:id="rId11"/>
  </p:notesMasterIdLst>
  <p:sldIdLst>
    <p:sldId id="256" r:id="rId6"/>
    <p:sldId id="568" r:id="rId7"/>
    <p:sldId id="569" r:id="rId8"/>
    <p:sldId id="570" r:id="rId9"/>
    <p:sldId id="5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209"/>
    <a:srgbClr val="2A5269"/>
    <a:srgbClr val="A9233D"/>
    <a:srgbClr val="E178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E9B94F-459F-D24D-8B3B-6AA089FBE3E5}" v="375" dt="2024-10-03T15:45:06.4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69430"/>
  </p:normalViewPr>
  <p:slideViewPr>
    <p:cSldViewPr snapToGrid="0">
      <p:cViewPr varScale="1">
        <p:scale>
          <a:sx n="91" d="100"/>
          <a:sy n="91" d="100"/>
        </p:scale>
        <p:origin x="28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tableStyles" Target="tableStyle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D10D8B-9779-384A-BEAC-ED2A8F8DC805}" type="datetimeFigureOut">
              <a:rPr lang="en-US" smtClean="0"/>
              <a:t>10/10/24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7F4C54-35F5-5A4B-AD72-C71610055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365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Hello, everyone!</a:t>
            </a:r>
          </a:p>
          <a:p>
            <a:endParaRPr lang="en-US" dirty="0"/>
          </a:p>
          <a:p>
            <a:r>
              <a:rPr lang="en-US" dirty="0"/>
              <a:t>I am Igor Fernandes, a master's degree student at the University of Arkansas. Today, I am going to present my solution for this challenge.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F4C54-35F5-5A4B-AD72-C71610055D3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808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start with the feature engineering step.</a:t>
            </a:r>
          </a:p>
          <a:p>
            <a:endParaRPr lang="en-US" dirty="0"/>
          </a:p>
          <a:p>
            <a:r>
              <a:rPr lang="en-US" dirty="0"/>
              <a:t>First, I calculated two vegetation indices - NDVI and NDRE - for every pixel within each plot.</a:t>
            </a:r>
          </a:p>
          <a:p>
            <a:endParaRPr lang="en-US" dirty="0"/>
          </a:p>
          <a:p>
            <a:r>
              <a:rPr lang="en-US" dirty="0"/>
              <a:t>Then, I aggregated the features using summary statistics for every plot at the different time points.</a:t>
            </a:r>
          </a:p>
          <a:p>
            <a:r>
              <a:rPr lang="en-US" dirty="0"/>
              <a:t>The data will look like this, with features and the associated yield for each plot.</a:t>
            </a:r>
          </a:p>
          <a:p>
            <a:endParaRPr lang="en-US" dirty="0"/>
          </a:p>
          <a:p>
            <a:r>
              <a:rPr lang="en-US" dirty="0"/>
              <a:t>But...do we need to use the features from ALL TPs?</a:t>
            </a:r>
          </a:p>
          <a:p>
            <a:r>
              <a:rPr lang="en-US" dirty="0"/>
              <a:t>In this challenge, the answer is NO. Let's see why.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F4C54-35F5-5A4B-AD72-C71610055D3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3579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plot shows the variability of Days After Planting (DAP) among locations and TPs.</a:t>
            </a:r>
          </a:p>
          <a:p>
            <a:endParaRPr lang="en-US" dirty="0"/>
          </a:p>
          <a:p>
            <a:r>
              <a:rPr lang="en-US" dirty="0"/>
              <a:t>If we use those TP3 features in our training set to train the model...</a:t>
            </a:r>
          </a:p>
          <a:p>
            <a:r>
              <a:rPr lang="en-US" dirty="0"/>
              <a:t>And those TP3 features to predict in the validation set...</a:t>
            </a:r>
          </a:p>
          <a:p>
            <a:r>
              <a:rPr lang="en-US" dirty="0"/>
              <a:t>We are comparing apples to oranges.</a:t>
            </a:r>
          </a:p>
          <a:p>
            <a:endParaRPr lang="en-US" dirty="0"/>
          </a:p>
          <a:p>
            <a:r>
              <a:rPr lang="en-US" dirty="0"/>
              <a:t>So, I cherry-picked TPs within a narrow range of DAPs across locations and years, hoping that plants would be in a similar development stage.</a:t>
            </a:r>
          </a:p>
          <a:p>
            <a:endParaRPr lang="en-US" dirty="0"/>
          </a:p>
          <a:p>
            <a:r>
              <a:rPr lang="en-US" dirty="0"/>
              <a:t>Now, we have a much stronger and consistent linear relationship between the features and the response across years.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F4C54-35F5-5A4B-AD72-C71610055D3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5722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Finally, I fitted a linear mixed model where...</a:t>
            </a:r>
          </a:p>
          <a:p>
            <a:endParaRPr lang="en-US" dirty="0"/>
          </a:p>
          <a:p>
            <a:r>
              <a:rPr lang="en-US" dirty="0"/>
              <a:t>The chosen TP features were used as fixed effects</a:t>
            </a:r>
          </a:p>
          <a:p>
            <a:endParaRPr lang="en-US" dirty="0"/>
          </a:p>
          <a:p>
            <a:r>
              <a:rPr lang="en-US" dirty="0"/>
              <a:t>And the genotype was split into two random effects: parent 1 and parent 2.</a:t>
            </a:r>
          </a:p>
          <a:p>
            <a:endParaRPr lang="en-US" dirty="0"/>
          </a:p>
          <a:p>
            <a:r>
              <a:rPr lang="en-US" dirty="0"/>
              <a:t>This split was done because the parents are present at different crosses and different year-location combinations. In this way, we expect to explain some of this genetic variability.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F4C54-35F5-5A4B-AD72-C71610055D3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0662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Thanks for the opportunity to showcase my solution.</a:t>
            </a:r>
          </a:p>
          <a:p>
            <a:endParaRPr lang="en-US" dirty="0"/>
          </a:p>
          <a:p>
            <a:r>
              <a:rPr lang="en-US" dirty="0"/>
              <a:t>Do you guys have any questions?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F4C54-35F5-5A4B-AD72-C71610055D3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154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0075C-BA37-6DA5-F098-92176430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algn="ctr" fontAlgn="base"/>
            <a:endParaRPr lang="en-US" b="1" i="0" dirty="0">
              <a:effectLst/>
              <a:highlight>
                <a:srgbClr val="FFFFFF"/>
              </a:highlight>
              <a:latin typeface="var(--r-heading-font)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B2D1F3-36E2-55C8-C251-9750CD4DA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5F60E5-1F08-6074-6CA3-18A1B85E5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17887"/>
                </a:solidFill>
              </a:defRPr>
            </a:lvl1pPr>
          </a:lstStyle>
          <a:p>
            <a:r>
              <a:rPr lang="en-US"/>
              <a:t>2024 NAPB Annual Meeting</a:t>
            </a:r>
            <a:endParaRPr lang="en-US" dirty="0"/>
          </a:p>
        </p:txBody>
      </p:sp>
      <p:pic>
        <p:nvPicPr>
          <p:cNvPr id="9" name="Picture 8" descr="A close-up of a logo&#10;&#10;Description automatically generated">
            <a:extLst>
              <a:ext uri="{FF2B5EF4-FFF2-40B4-BE49-F238E27FC236}">
                <a16:creationId xmlns:a16="http://schemas.microsoft.com/office/drawing/2014/main" id="{B59C8768-EE43-FD22-CF18-3D375989A7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3780" b="17495"/>
          <a:stretch/>
        </p:blipFill>
        <p:spPr>
          <a:xfrm>
            <a:off x="10059526" y="5395912"/>
            <a:ext cx="212973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404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27DDA-DEE4-1D13-70BB-3934C60E8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A48C30-878A-73B9-8736-A6354AC87D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2486A-F754-846E-07CE-9EBCB5D08F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529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83915A9-3017-534F-87AB-37B7594641C8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4E51A-FF25-B6C6-8410-2FB45BCAA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2024 NAPB Annual Meeting</a:t>
            </a:r>
          </a:p>
        </p:txBody>
      </p:sp>
    </p:spTree>
    <p:extLst>
      <p:ext uri="{BB962C8B-B14F-4D97-AF65-F5344CB8AC3E}">
        <p14:creationId xmlns:p14="http://schemas.microsoft.com/office/powerpoint/2010/main" val="3493303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3B833-945A-FAFA-5231-301BA53D9F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966AFD-555D-261F-CCF5-078C8C8BD2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1CF1B-AEDA-D883-7A19-49635FBA06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529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4578A8E-341B-9A48-80F8-D965BD6C8928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2260C7-EBDD-0E8D-9E43-FC93CC9E2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F719C2-E855-B139-34F5-F15169FB7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6056" y="47625"/>
            <a:ext cx="2743200" cy="365125"/>
          </a:xfrm>
          <a:prstGeom prst="rect">
            <a:avLst/>
          </a:prstGeom>
        </p:spPr>
        <p:txBody>
          <a:bodyPr/>
          <a:lstStyle/>
          <a:p>
            <a:fld id="{3BB9522D-8458-C640-A388-3E3A46999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9600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0075C-BA37-6DA5-F098-92176430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algn="ctr" fontAlgn="base"/>
            <a:endParaRPr lang="en-US" b="1" i="0" dirty="0">
              <a:effectLst/>
              <a:highlight>
                <a:srgbClr val="FFFFFF"/>
              </a:highlight>
              <a:latin typeface="var(--r-heading-font)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B2D1F3-36E2-55C8-C251-9750CD4DA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3E8BA-75A8-048D-2CE0-1A87BCA3E7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529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7401EC-67F9-4443-8733-E6DE44B6567F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5F60E5-1F08-6074-6CA3-18A1B85E5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17887"/>
                </a:solidFill>
              </a:defRPr>
            </a:lvl1pPr>
          </a:lstStyle>
          <a:p>
            <a:r>
              <a:rPr lang="en-US"/>
              <a:t>2024 NAPB Annual Meeting</a:t>
            </a:r>
            <a:endParaRPr lang="en-US" dirty="0"/>
          </a:p>
        </p:txBody>
      </p:sp>
      <p:pic>
        <p:nvPicPr>
          <p:cNvPr id="9" name="Picture 8" descr="A close-up of a logo&#10;&#10;Description automatically generated">
            <a:extLst>
              <a:ext uri="{FF2B5EF4-FFF2-40B4-BE49-F238E27FC236}">
                <a16:creationId xmlns:a16="http://schemas.microsoft.com/office/drawing/2014/main" id="{B59C8768-EE43-FD22-CF18-3D375989A7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3780" b="17495"/>
          <a:stretch/>
        </p:blipFill>
        <p:spPr>
          <a:xfrm>
            <a:off x="10059526" y="5395912"/>
            <a:ext cx="2129730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034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2EC4C-0B75-9264-BA95-362836EC9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E969C-3E21-247E-811B-BA19BB218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24E08E-35B6-4DD9-244F-BF0C42FCC72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529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17E60D0-6C15-2945-8EB5-246CC3631C5B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3B31E-F602-F717-9D77-626ED81A3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2024 NAPB Annual Meeting</a:t>
            </a:r>
          </a:p>
        </p:txBody>
      </p:sp>
    </p:spTree>
    <p:extLst>
      <p:ext uri="{BB962C8B-B14F-4D97-AF65-F5344CB8AC3E}">
        <p14:creationId xmlns:p14="http://schemas.microsoft.com/office/powerpoint/2010/main" val="3952504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F7928-1673-CC41-D1F5-8E70A4FF7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D6BC61-70C6-D227-0F14-FB65D41E5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5AE0E3-6763-B93C-AA79-FA2D2F8919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529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425C01C-AEEF-E842-95CD-CD3803CC8B5A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ACACA-3305-78F5-C097-1453AA929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2024 NAPB Annual Meeting</a:t>
            </a:r>
          </a:p>
        </p:txBody>
      </p:sp>
    </p:spTree>
    <p:extLst>
      <p:ext uri="{BB962C8B-B14F-4D97-AF65-F5344CB8AC3E}">
        <p14:creationId xmlns:p14="http://schemas.microsoft.com/office/powerpoint/2010/main" val="2491641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88173-E998-DCD9-DC40-1964C6E85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BD586-B925-2C2D-68E4-103FE4B76E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67498E-84EE-C10B-E645-BB46A1A9CA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AC0B0D-47ED-F6EE-BE63-D8D5282D79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529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8FF6E1F-FE18-A744-9D7C-AF4EF64499F6}" type="datetime1">
              <a:rPr lang="en-US" smtClean="0"/>
              <a:t>10/10/24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B70201-65EF-3FBE-D3A4-A1A65E2B2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2024 NAPB Annual Meeting</a:t>
            </a:r>
          </a:p>
        </p:txBody>
      </p:sp>
    </p:spTree>
    <p:extLst>
      <p:ext uri="{BB962C8B-B14F-4D97-AF65-F5344CB8AC3E}">
        <p14:creationId xmlns:p14="http://schemas.microsoft.com/office/powerpoint/2010/main" val="25360157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EED3E-3B9D-4C78-CE1B-17EFDF80D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6D406-65F7-E894-7BB1-18D1DF86A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FD039B-E5D0-42F0-CA08-14B4C518D9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BEEE6C-B75F-B313-D224-B2B1D71BD9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DA6B02-C4A9-B128-1807-644D7C45F5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8CE3C7-762A-5DA3-BD6A-0FD0C1F388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529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38B874C-F063-2F41-AE75-017C5AF8A208}" type="datetime1">
              <a:rPr lang="en-US" smtClean="0"/>
              <a:t>10/10/24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F5DB45-D209-EC30-DC29-E2BE3F08A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2024 NAPB Annual Meeting</a:t>
            </a:r>
          </a:p>
        </p:txBody>
      </p:sp>
    </p:spTree>
    <p:extLst>
      <p:ext uri="{BB962C8B-B14F-4D97-AF65-F5344CB8AC3E}">
        <p14:creationId xmlns:p14="http://schemas.microsoft.com/office/powerpoint/2010/main" val="37850506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5CEB7-5969-A05E-58C1-14414DBBD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8BCDA0-44CD-D887-102C-DD8EB3E068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529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8AF7682-798B-E645-9EE5-063ACE1CB6C2}" type="datetime1">
              <a:rPr lang="en-US" smtClean="0"/>
              <a:t>10/10/24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B0E506-09C6-5D9B-8F98-CC1E258F7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2024 NAPB Annual Meeting</a:t>
            </a:r>
          </a:p>
        </p:txBody>
      </p:sp>
    </p:spTree>
    <p:extLst>
      <p:ext uri="{BB962C8B-B14F-4D97-AF65-F5344CB8AC3E}">
        <p14:creationId xmlns:p14="http://schemas.microsoft.com/office/powerpoint/2010/main" val="10000166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2C9C3E-336B-6CD6-C236-4F3A8A7FE9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529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14F76B3-2A73-7D4E-AC96-C75E3284D4BC}" type="datetime1">
              <a:rPr lang="en-US" smtClean="0"/>
              <a:t>10/10/24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3C3240-E419-87E2-730F-C59A84324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2024 NAPB Annual Meeting</a:t>
            </a:r>
          </a:p>
        </p:txBody>
      </p:sp>
    </p:spTree>
    <p:extLst>
      <p:ext uri="{BB962C8B-B14F-4D97-AF65-F5344CB8AC3E}">
        <p14:creationId xmlns:p14="http://schemas.microsoft.com/office/powerpoint/2010/main" val="32202001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E7390-5D35-DBC2-A57B-109BA5A9F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D3EB1-7CC0-5E47-BB54-F686621C3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B88771-DA82-A609-7B1F-83FBA3DC06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55FEFF-0A77-9084-18C8-CF8D6719437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529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A5C243-6918-7F4F-87CC-56BDDCC87182}" type="datetime1">
              <a:rPr lang="en-US" smtClean="0"/>
              <a:t>10/10/24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24DA65-15ED-6F59-8A2C-819220640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2024 NAPB Annual Meeting</a:t>
            </a:r>
          </a:p>
        </p:txBody>
      </p:sp>
    </p:spTree>
    <p:extLst>
      <p:ext uri="{BB962C8B-B14F-4D97-AF65-F5344CB8AC3E}">
        <p14:creationId xmlns:p14="http://schemas.microsoft.com/office/powerpoint/2010/main" val="4068949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2EC4C-0B75-9264-BA95-362836EC9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E969C-3E21-247E-811B-BA19BB218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3B31E-F602-F717-9D77-626ED81A3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2024 NAPB Annual Meeting</a:t>
            </a:r>
          </a:p>
        </p:txBody>
      </p:sp>
    </p:spTree>
    <p:extLst>
      <p:ext uri="{BB962C8B-B14F-4D97-AF65-F5344CB8AC3E}">
        <p14:creationId xmlns:p14="http://schemas.microsoft.com/office/powerpoint/2010/main" val="16524802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D62A6-AB70-BF3E-B95E-96A554F15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C804EC-DAC6-1D08-8731-B39CCF1EA3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2CD34-900B-6CAB-3908-5EC97308A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8BA755-CB2C-C19D-DC16-98F84A247D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529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4CED824-8F02-A548-A423-794975BDF55F}" type="datetime1">
              <a:rPr lang="en-US" smtClean="0"/>
              <a:t>10/10/24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A56A52-5E93-DE61-6584-687EEA4A1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2024 NAPB Annual Meeting</a:t>
            </a:r>
          </a:p>
        </p:txBody>
      </p:sp>
    </p:spTree>
    <p:extLst>
      <p:ext uri="{BB962C8B-B14F-4D97-AF65-F5344CB8AC3E}">
        <p14:creationId xmlns:p14="http://schemas.microsoft.com/office/powerpoint/2010/main" val="27363906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27DDA-DEE4-1D13-70BB-3934C60E8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A48C30-878A-73B9-8736-A6354AC87D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2486A-F754-846E-07CE-9EBCB5D08F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529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83915A9-3017-534F-87AB-37B7594641C8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4E51A-FF25-B6C6-8410-2FB45BCAA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2024 NAPB Annual Meeting</a:t>
            </a:r>
          </a:p>
        </p:txBody>
      </p:sp>
    </p:spTree>
    <p:extLst>
      <p:ext uri="{BB962C8B-B14F-4D97-AF65-F5344CB8AC3E}">
        <p14:creationId xmlns:p14="http://schemas.microsoft.com/office/powerpoint/2010/main" val="80544333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3B833-945A-FAFA-5231-301BA53D9F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966AFD-555D-261F-CCF5-078C8C8BD2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1CF1B-AEDA-D883-7A19-49635FBA06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529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4578A8E-341B-9A48-80F8-D965BD6C8928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2260C7-EBDD-0E8D-9E43-FC93CC9E2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F719C2-E855-B139-34F5-F15169FB7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6056" y="47625"/>
            <a:ext cx="2743200" cy="365125"/>
          </a:xfrm>
          <a:prstGeom prst="rect">
            <a:avLst/>
          </a:prstGeom>
        </p:spPr>
        <p:txBody>
          <a:bodyPr/>
          <a:lstStyle/>
          <a:p>
            <a:fld id="{3BB9522D-8458-C640-A388-3E3A46999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37325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B4B42-BC1F-0DCD-5C09-3C8289F1AB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D4BC38-43A9-8CE8-18A8-AFB293124F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33C9A-239D-FA68-9DE3-75C428451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E9CC7-533C-4347-AD13-47528BDDFFF0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F92B4-2744-1C04-0045-1F055F718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062AF-9C0E-D0C4-03B8-E794DB6AE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222F-098C-AE4F-BBC6-E0DCD47BC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6986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D87ED-2C0A-FCB5-08BB-2897004DA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9A01F-15F1-0E81-4EF0-329C7E99AE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C851B8-940A-01F3-A2CF-A35585EC2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1AFCC-5F5C-3648-AE43-CD31EC484F99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FDB9C-D946-5E20-A2B2-B2EFE441C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FC486-C233-9BA0-FF34-4EE9E5ABB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222F-098C-AE4F-BBC6-E0DCD47BC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951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B69F0-117E-3A3C-7B59-82660C5EE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61E257-9F50-264B-AF89-A6C9D6CBFD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A913A-84E7-8F9C-2279-5C468AB0D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F9A82-204F-1C4A-88C0-C8B331B03A43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B98A0-E8DD-0B51-DC81-0704E57A5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A5FC0-A2CD-C3E2-610A-DABF2B217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222F-098C-AE4F-BBC6-E0DCD47BC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0213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81CF8-FF55-935E-6F95-5C51A0818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AF358-0D94-394C-735B-229E643322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A4A88A-B4AE-8FF8-2037-C820993E11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E92A86-921C-1587-197C-D682F7424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B71F4-94F5-CB4E-B7D8-07E16759896E}" type="datetime1">
              <a:rPr lang="en-US" smtClean="0"/>
              <a:t>10/10/24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701C4A-F352-2C13-2C4B-1D6C7BA74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AA0EDC-EDDD-C99C-638F-63F868957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222F-098C-AE4F-BBC6-E0DCD47BC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13863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63B57-1DDD-ECBA-46AF-201D6F0CB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FDBA02-A834-699B-AFD2-B325EA06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6FCB3-A1C4-1402-B8EB-4A2319A72B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D2256D-19E4-98FD-2310-94129C725D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2780E6-A277-11DA-E771-3660BE6E95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BF9689-7A93-6F97-CEAF-FFEBC71BF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44FE9-4BB6-C544-A586-2A789F74BB0C}" type="datetime1">
              <a:rPr lang="en-US" smtClean="0"/>
              <a:t>10/10/24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95F3F1-D2C7-76C6-EAA9-53B445A79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DFF17E-6621-A6EE-2DED-2B0FFA111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222F-098C-AE4F-BBC6-E0DCD47BC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2418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75CEA-A677-1520-85B4-ECE751EAC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37BCDB-5AAA-F009-0DB6-7D8896C4A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91754-E890-F04E-82BA-26F66EC81EB8}" type="datetime1">
              <a:rPr lang="en-US" smtClean="0"/>
              <a:t>10/10/24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7CF230-8207-4594-789C-7E02FC831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D33569-6719-CEB0-DC1D-533E9DED7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222F-098C-AE4F-BBC6-E0DCD47BC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1209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3390ED-D48F-A4C9-5DC9-CB140E3A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2C2C0-5544-524B-9438-DD664BEAE1E0}" type="datetime1">
              <a:rPr lang="en-US" smtClean="0"/>
              <a:t>10/10/24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9C61C7-004A-03B3-D466-26305C707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29C08-4AA4-B557-9157-04DAA7B6E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222F-098C-AE4F-BBC6-E0DCD47BC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25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F7928-1673-CC41-D1F5-8E70A4FF7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D6BC61-70C6-D227-0F14-FB65D41E5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5AE0E3-6763-B93C-AA79-FA2D2F8919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529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425C01C-AEEF-E842-95CD-CD3803CC8B5A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ACACA-3305-78F5-C097-1453AA929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2024 NAPB Annual Meeting</a:t>
            </a:r>
          </a:p>
        </p:txBody>
      </p:sp>
    </p:spTree>
    <p:extLst>
      <p:ext uri="{BB962C8B-B14F-4D97-AF65-F5344CB8AC3E}">
        <p14:creationId xmlns:p14="http://schemas.microsoft.com/office/powerpoint/2010/main" val="31786286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4C997-77B9-018F-9AD1-27988EEA4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1B3CA-1F02-70B4-CD60-5B9B6D4C3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4B2593-BF19-6CDC-10BE-E57434CACB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812290-9692-8F8A-1280-AB89B1CF0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3229A-B0DE-C94D-8ABD-F8CA1B00A546}" type="datetime1">
              <a:rPr lang="en-US" smtClean="0"/>
              <a:t>10/10/24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CD2E73-7F85-8B54-6F98-E8B4FE031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B426DC-5EE4-6FEC-8597-0D03F0C5E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222F-098C-AE4F-BBC6-E0DCD47BC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56580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9DC1A-21AA-B3DE-A7E1-05BAE6E8A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1B70AA-E109-47AB-D9B8-C20B4A2BBF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F2EA6E-757D-328C-84C0-3CA744892D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BDCCBA-23C5-6958-0779-14A63990C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E22DD-9228-C743-AC05-9FD67FE49A5C}" type="datetime1">
              <a:rPr lang="en-US" smtClean="0"/>
              <a:t>10/10/24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7BB7CD-4EFC-C8E9-9954-A5D57B71F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473062-0FD4-3A37-E0AF-416202A41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222F-098C-AE4F-BBC6-E0DCD47BC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65969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C72A2-E715-E643-4B5C-D90139AA7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928020-9B5D-580E-B7F0-E94DBD53BB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A5EC51-D3D2-1E47-F044-F03F8C2EE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5F8BD-B63C-0E44-A250-0D8C261F4FEB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87BD88-CB79-DB1A-1C82-7655392F9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EC026-10D2-F533-897D-0DAEC8C68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222F-098C-AE4F-BBC6-E0DCD47BC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56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8E14C2-8134-D12B-0118-F33475106A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75868-D85E-4929-EEAB-6C2E7898AD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0D01D-54CE-DBF3-3127-95278A385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BE549-1BD5-6F4A-A07C-C6E07000F4CF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5B76F6-AEF9-E5C2-B2C3-CB11ED362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B9016-A332-EFD6-E80C-57925315D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4222F-098C-AE4F-BBC6-E0DCD47BC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63296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E50D5-5253-5F07-33C8-3D9269FD04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A18550-CE28-8967-EC7D-E7E382065F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684B33-50E7-EC4E-5739-AC9027316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24056-190E-BF46-99BF-97DADE7F082D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5E1A7-8D62-88E6-A4E8-8A6F109F4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3962D-2A6E-33CA-231A-59EC6132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6DBB4-F37E-AA4B-9867-9FDFE1B9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50020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A43F6-3C56-BD28-AF37-DC1CA236E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F68C4-05C3-D0F5-977B-17AA4000A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90739-4FDE-19BD-191D-19B4A72C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5245F-CEB8-044F-8B6F-5636A7ADE3A9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1D49D-9552-923E-DE5D-F39E10C31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749CF0-6B26-8966-F814-853524855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6DBB4-F37E-AA4B-9867-9FDFE1B9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59670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4D3CE-7CB1-73A2-C7FE-5C65F4B54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D6901F-84E3-AC68-31F6-81EB1AE924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6ECFDD-7D58-0BA7-89F9-EF60266F1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C2AC0-47A7-8D43-A050-13FB4D834469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121918-C62E-1CF2-3848-B6959B361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2A17A-3600-B2E5-95FD-262F76507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6DBB4-F37E-AA4B-9867-9FDFE1B9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33936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C24CF-846E-7558-2F50-ED5574502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81497-DBB9-2B0A-4B77-B5FCEC2314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AC63F1-2FED-9D7E-2B4F-5363D2FAE5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4967DC-18BB-E389-8EAB-52189D102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7E61E-8A79-2B4C-82CE-3EE026EFA9F7}" type="datetime1">
              <a:rPr lang="en-US" smtClean="0"/>
              <a:t>10/10/24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033817-AEE2-8223-CA29-3E1959319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61BDF-14A5-969F-7097-9EBA8FB38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6DBB4-F37E-AA4B-9867-9FDFE1B9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89042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F71C2-127C-5BDF-A220-3F24D8713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CDA28-EE07-6ECF-E39E-63D813B1C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59A628-810B-A98A-4D28-40EAC9085C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4A30F5-F6B2-7EEE-F363-9244B57266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AC5216-F485-46C3-64CD-470EA7ABDD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CA45E4-A729-A02F-A9C9-F4F40BC5F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2960F-52C7-6542-B56F-416388859913}" type="datetime1">
              <a:rPr lang="en-US" smtClean="0"/>
              <a:t>10/10/24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096EBD-20D7-63AA-38CE-D9A1613A9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871486-CB06-9E6C-F045-8EB8F277D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6DBB4-F37E-AA4B-9867-9FDFE1B9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96647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31B7B-19AB-FAC7-B031-DF7F13DDE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B3D957-39BE-D5BF-4B3C-5394BA3D9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56AFC-2086-1A4B-A9CB-68F77098B895}" type="datetime1">
              <a:rPr lang="en-US" smtClean="0"/>
              <a:t>10/10/24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40ECA8-B4CB-C116-1CBA-0B3F7FF1B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159B38-A74A-8B11-4558-89CD0E9E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6DBB4-F37E-AA4B-9867-9FDFE1B9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711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88173-E998-DCD9-DC40-1964C6E85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BD586-B925-2C2D-68E4-103FE4B76E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67498E-84EE-C10B-E645-BB46A1A9CA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B70201-65EF-3FBE-D3A4-A1A65E2B2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2024 NAPB Annual Meeting</a:t>
            </a:r>
          </a:p>
        </p:txBody>
      </p:sp>
    </p:spTree>
    <p:extLst>
      <p:ext uri="{BB962C8B-B14F-4D97-AF65-F5344CB8AC3E}">
        <p14:creationId xmlns:p14="http://schemas.microsoft.com/office/powerpoint/2010/main" val="401586366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A24EB3-0876-3A69-9679-073C3EBA9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8EB14-571B-284B-9DC2-0204B7C3B169}" type="datetime1">
              <a:rPr lang="en-US" smtClean="0"/>
              <a:t>10/10/24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4237F6-5465-A384-6680-B10C57C66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4CAC3F-23DB-9C56-C0C0-033FDAB17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6DBB4-F37E-AA4B-9867-9FDFE1B9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90135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DDF95-851F-A0B1-8194-730DAC36E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02F02-FACD-216C-5A2C-AF92256CC6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1C455D-6964-2068-CA79-F38BBD8AE6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76C63A-E810-DCB4-CCF5-B46D614FB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21F35-954D-D54B-83A1-68F2EAA7287D}" type="datetime1">
              <a:rPr lang="en-US" smtClean="0"/>
              <a:t>10/10/24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47A4E9-DB4B-AF25-95CD-110B03E34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14FBB-0BA9-1C2D-B0E7-0ACDF424E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6DBB4-F37E-AA4B-9867-9FDFE1B9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9999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4294E-67AF-2729-FFDF-DBC066CAF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DC7F55-7485-9DB7-D2C6-D728E9DB25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FB6927-685D-1002-358E-243BAC1C6B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AAF658-7ADC-9037-79EF-32BC47C51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B0D6C-A73E-D946-B3D9-6C3FECF39EC9}" type="datetime1">
              <a:rPr lang="en-US" smtClean="0"/>
              <a:t>10/10/24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6A930B-2E60-2074-BB7C-BE0CFC71B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EFFF07-0F33-E271-1B7F-363BB7344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6DBB4-F37E-AA4B-9867-9FDFE1B9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39762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BBE1A-670E-8A2B-B02E-ABAF63CA7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44F64B-2886-158E-E633-9D84E70B39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4E133-BCB3-29E7-10BF-6EB1EDCBF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91374-4F0D-D646-A21B-EDBDE96DC35F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88FDA5-D682-0837-8754-DD41EF705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CF1F58-6021-45A5-A515-887B9C8A5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6DBB4-F37E-AA4B-9867-9FDFE1B9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35855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73702C-AE06-9922-3585-CBEECAAD03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56788B-7EDE-5F2D-1B8E-92E7AD8204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459BAC-6F51-3BB4-B224-87EE66EA5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B3C6E-047B-744C-AC4B-34D4C808E0CD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35802-EBD8-DDBA-23D1-BBAE92977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05DCB3-2554-D269-B50C-CCCC4AE4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6DBB4-F37E-AA4B-9867-9FDFE1B9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26226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8AEE5-B16F-94B2-5DB4-7A6A89D5CF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ACD05D-74EA-17C3-6D7B-6D56F85A91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9DB289-B572-6623-979A-EC08CF71D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C5C1C-0563-EF4B-BD46-F88AB6CA0748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B6D89-FE30-67A8-1518-55DDFFD50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EE3F36-6AC6-D7AF-0891-2DFA4C6AF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8FE76-47E2-2345-BCA9-EA28461BA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02196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86542-C2E9-321F-BB7B-F8CEA6FE0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F1C98-0713-B309-9682-242FBA734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F9CD8D-4346-B12E-4E91-D6C0136B5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76346-685E-764F-9478-3727160EBA39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F60E9-84A9-B52A-7A32-DB9662A3E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A96154-ACD4-3284-15DD-8C71078BB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8FE76-47E2-2345-BCA9-EA28461BA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68552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9FEF6-72BE-DD01-0520-6455A7FE6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D74DA7-9873-269B-0AB9-468F5FBAD2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58FD3-0532-333A-4545-BE55729CD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1039C-9E97-3342-BBA1-0F4D24EB2242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9EC9E8-0885-C98E-CC60-D850D425B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4C7C67-A806-04D2-CF83-C0DF28273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8FE76-47E2-2345-BCA9-EA28461BA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17884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5EC9B-82F1-3DCD-7322-4410B92DA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B20F4-0217-A26B-B4FD-7C73F9558D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9E5630-22C4-46E5-93C2-8B3CCC3B05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C0C660-9208-AE74-40F0-610FD5846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EB3A4-9800-CE4F-87CC-F9BEAE16B4CF}" type="datetime1">
              <a:rPr lang="en-US" smtClean="0"/>
              <a:t>10/10/24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533257-CFEC-A9EF-35AA-99980CE62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828D1D-1C35-A764-F511-7FC990BF6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8FE76-47E2-2345-BCA9-EA28461BA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04536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86C79-CBCA-2C48-CE77-8816F957E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0FA609-CBB9-C487-A000-87F81B1F6F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0DD721-76C5-07B0-1F19-EFAE5FADF9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54ADA7-1AD1-11E0-FA75-746CF4A3B5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612E64-F1C0-4B76-675A-A4A82A438C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874816-2F50-1878-B9D3-23CF21687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DE016-41C8-7B45-8FEC-694F17ADD069}" type="datetime1">
              <a:rPr lang="en-US" smtClean="0"/>
              <a:t>10/10/24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ABD982-7CDC-54A9-E44F-08AF7C221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4F4580-6FF0-4A66-9722-18A62ADC3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8FE76-47E2-2345-BCA9-EA28461BA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84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EED3E-3B9D-4C78-CE1B-17EFDF80D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6D406-65F7-E894-7BB1-18D1DF86A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FD039B-E5D0-42F0-CA08-14B4C518D9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BEEE6C-B75F-B313-D224-B2B1D71BD9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DA6B02-C4A9-B128-1807-644D7C45F5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8CE3C7-762A-5DA3-BD6A-0FD0C1F388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5292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Samuel Fernandes 7/22/2024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F5DB45-D209-EC30-DC29-E2BE3F08A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2024 NAPB Annual Meeting</a:t>
            </a:r>
          </a:p>
        </p:txBody>
      </p:sp>
    </p:spTree>
    <p:extLst>
      <p:ext uri="{BB962C8B-B14F-4D97-AF65-F5344CB8AC3E}">
        <p14:creationId xmlns:p14="http://schemas.microsoft.com/office/powerpoint/2010/main" val="131385857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EB90F-317A-94C8-E7E1-02FC3CA4E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FFEB0D-9B36-71E0-DB09-D471E14E0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03546-B2DA-2F4B-8B41-AF59C65D9E69}" type="datetime1">
              <a:rPr lang="en-US" smtClean="0"/>
              <a:t>10/10/24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0E51FD-880D-4BD6-6310-E5FDED024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173AC7-BC62-2B00-BB2B-D9DCE756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8FE76-47E2-2345-BCA9-EA28461BA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51775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B9A7AC-A0AD-59D9-43B1-FAA5E0D85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72854-214F-204E-8245-79999BBE6286}" type="datetime1">
              <a:rPr lang="en-US" smtClean="0"/>
              <a:t>10/10/24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18C9A7-15C4-CC7C-7AF7-A9D7D19CB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11369B-F45F-9F8B-6C89-1825251B5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8FE76-47E2-2345-BCA9-EA28461BA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6638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212B1-BF5F-420E-5DF5-955C148FB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F3B88-685F-F541-CCAF-FFD95A475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1B651E-3F7A-D26F-D64F-0D1DA2FA08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4C61C6-2AAD-6C75-40F8-D96E86A2B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64A4A-024F-A54B-B857-C373CAB21A47}" type="datetime1">
              <a:rPr lang="en-US" smtClean="0"/>
              <a:t>10/10/24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C02F1D-E4E6-CDFD-F568-4BE2E8E08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DA91ED-7674-B00F-08E3-913E2CBAC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8FE76-47E2-2345-BCA9-EA28461BA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72481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54303-EF56-7EE9-90AE-4FD4E143B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1A6340-69D1-1588-07B8-149D37B829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4D672F-20FD-924C-8F8C-520540D925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35D8D9-3B9C-129C-FD9A-44DCB96E2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1253A-EF14-FD40-AF75-65BE9CEB27CC}" type="datetime1">
              <a:rPr lang="en-US" smtClean="0"/>
              <a:t>10/10/24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241B86-5CCC-E233-8ECD-A1F906465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08B362-460B-3A2C-39E0-DE61F8F76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8FE76-47E2-2345-BCA9-EA28461BA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25311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731E3-8D84-26FC-1C53-189AFF4AF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4A432C-2601-685E-FA74-42C861CF06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5BBED3-2863-9568-036A-579061026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18993-1A0A-3A44-BA2B-8EBE44914857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CD7F7D-9097-867B-4CED-BD790ACB8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AD1A3D-902D-DE60-8EBD-084A2EDE3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8FE76-47E2-2345-BCA9-EA28461BA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86444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5F6BC1-3686-101D-290F-A4607056B1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E0882C-3FA2-19AC-4E92-E2F5D96933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CD113A-D972-6B01-6BD4-413F94C88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70ECF-D9DB-D64D-898F-1DBAF02C39EE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F81909-91F5-1B6E-FD48-FCBC580A4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2024 NAPB Annual Meeting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60839A-7833-E777-A31F-0078AFD44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8FE76-47E2-2345-BCA9-EA28461BA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380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5CEB7-5969-A05E-58C1-14414DBBD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B0E506-09C6-5D9B-8F98-CC1E258F7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2024 NAPB Annual Meeting</a:t>
            </a:r>
          </a:p>
        </p:txBody>
      </p:sp>
    </p:spTree>
    <p:extLst>
      <p:ext uri="{BB962C8B-B14F-4D97-AF65-F5344CB8AC3E}">
        <p14:creationId xmlns:p14="http://schemas.microsoft.com/office/powerpoint/2010/main" val="3040329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3C3240-E419-87E2-730F-C59A84324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2024 NAPB Annual Meeting</a:t>
            </a:r>
          </a:p>
        </p:txBody>
      </p:sp>
    </p:spTree>
    <p:extLst>
      <p:ext uri="{BB962C8B-B14F-4D97-AF65-F5344CB8AC3E}">
        <p14:creationId xmlns:p14="http://schemas.microsoft.com/office/powerpoint/2010/main" val="3257340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E7390-5D35-DBC2-A57B-109BA5A9F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D3EB1-7CC0-5E47-BB54-F686621C3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B88771-DA82-A609-7B1F-83FBA3DC06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55FEFF-0A77-9084-18C8-CF8D6719437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529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A5C243-6918-7F4F-87CC-56BDDCC87182}" type="datetime1">
              <a:rPr lang="en-US" smtClean="0"/>
              <a:t>10/10/24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24DA65-15ED-6F59-8A2C-819220640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2024 NAPB Annual Meeting</a:t>
            </a:r>
          </a:p>
        </p:txBody>
      </p:sp>
    </p:spTree>
    <p:extLst>
      <p:ext uri="{BB962C8B-B14F-4D97-AF65-F5344CB8AC3E}">
        <p14:creationId xmlns:p14="http://schemas.microsoft.com/office/powerpoint/2010/main" val="4054946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D62A6-AB70-BF3E-B95E-96A554F15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C804EC-DAC6-1D08-8731-B39CCF1EA3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2CD34-900B-6CAB-3908-5EC97308A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8BA755-CB2C-C19D-DC16-98F84A247D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529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4CED824-8F02-A548-A423-794975BDF55F}" type="datetime1">
              <a:rPr lang="en-US" smtClean="0"/>
              <a:t>10/10/24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A56A52-5E93-DE61-6584-687EEA4A1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2024 NAPB Annual Meeting</a:t>
            </a:r>
          </a:p>
        </p:txBody>
      </p:sp>
    </p:spTree>
    <p:extLst>
      <p:ext uri="{BB962C8B-B14F-4D97-AF65-F5344CB8AC3E}">
        <p14:creationId xmlns:p14="http://schemas.microsoft.com/office/powerpoint/2010/main" val="1152047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A896B3-E57B-6CD5-C201-90F919666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92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D2E066-AA3F-494E-776C-DE954B20F5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29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 descr="A close-up of a logo&#10;&#10;Description automatically generated">
            <a:extLst>
              <a:ext uri="{FF2B5EF4-FFF2-40B4-BE49-F238E27FC236}">
                <a16:creationId xmlns:a16="http://schemas.microsoft.com/office/drawing/2014/main" id="{82B1B51C-2314-FD28-5EF8-05BBD938BE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/>
          <a:srcRect t="13780" b="17495"/>
          <a:stretch/>
        </p:blipFill>
        <p:spPr>
          <a:xfrm>
            <a:off x="10059526" y="5395912"/>
            <a:ext cx="2129730" cy="1325563"/>
          </a:xfrm>
          <a:prstGeom prst="rect">
            <a:avLst/>
          </a:prstGeom>
        </p:spPr>
      </p:pic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57C12F1A-FDE4-2EA8-D331-53C62B86A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55692" y="631190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17887"/>
                </a:solidFill>
              </a:defRPr>
            </a:lvl1pPr>
          </a:lstStyle>
          <a:p>
            <a:pPr algn="ctr"/>
            <a:r>
              <a:rPr lang="en-US" dirty="0"/>
              <a:t>2024 NAPB Annual Meeting</a:t>
            </a:r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43A8D309-943A-8D0E-4736-07011BFFC0A2}"/>
              </a:ext>
            </a:extLst>
          </p:cNvPr>
          <p:cNvSpPr txBox="1">
            <a:spLocks/>
          </p:cNvSpPr>
          <p:nvPr userDrawn="1"/>
        </p:nvSpPr>
        <p:spPr>
          <a:xfrm>
            <a:off x="9324136" y="4762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3BB9522D-8458-C640-A388-3E3A469995ED}" type="slidenum">
              <a:rPr lang="en-US" smtClean="0">
                <a:solidFill>
                  <a:srgbClr val="E17887"/>
                </a:solidFill>
              </a:rPr>
              <a:pPr algn="r"/>
              <a:t>‹#›</a:t>
            </a:fld>
            <a:endParaRPr lang="en-US" dirty="0">
              <a:solidFill>
                <a:srgbClr val="E1788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4397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2A5269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A9233D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A9233D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A9233D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A9233D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A9233D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A896B3-E57B-6CD5-C201-90F919666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92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D2E066-AA3F-494E-776C-DE954B20F5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29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 descr="A close-up of a logo&#10;&#10;Description automatically generated">
            <a:extLst>
              <a:ext uri="{FF2B5EF4-FFF2-40B4-BE49-F238E27FC236}">
                <a16:creationId xmlns:a16="http://schemas.microsoft.com/office/drawing/2014/main" id="{82B1B51C-2314-FD28-5EF8-05BBD938BE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/>
          <a:srcRect t="13780" b="17495"/>
          <a:stretch/>
        </p:blipFill>
        <p:spPr>
          <a:xfrm>
            <a:off x="10059526" y="5395912"/>
            <a:ext cx="2129730" cy="1325563"/>
          </a:xfrm>
          <a:prstGeom prst="rect">
            <a:avLst/>
          </a:prstGeom>
        </p:spPr>
      </p:pic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57C12F1A-FDE4-2EA8-D331-53C62B86A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17887"/>
                </a:solidFill>
              </a:defRPr>
            </a:lvl1pPr>
          </a:lstStyle>
          <a:p>
            <a:pPr algn="ctr"/>
            <a:r>
              <a:rPr lang="en-US" dirty="0"/>
              <a:t>2024 NAPB Annual Meeting</a:t>
            </a:r>
          </a:p>
        </p:txBody>
      </p:sp>
    </p:spTree>
    <p:extLst>
      <p:ext uri="{BB962C8B-B14F-4D97-AF65-F5344CB8AC3E}">
        <p14:creationId xmlns:p14="http://schemas.microsoft.com/office/powerpoint/2010/main" val="1398179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2A5269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A9233D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A9233D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A9233D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A9233D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A9233D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D7EB94-8892-C10E-A4C4-759855D8A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502070-1608-7B66-77CD-7C3111751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9B32F6-A836-29B8-CC55-B642D3A303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D06032-A8BD-C648-A32B-973EFA2F2698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7541B-CC6D-4AB9-8D2E-CE0683300D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2024 NAPB Annual Meeting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A2B244-CD1F-3756-1630-34128C9B3F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64222F-098C-AE4F-BBC6-E0DCD47BC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789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EEC817-1EC6-115F-6726-3E32E8F6F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51E757-F49A-4849-BBAB-F1DC7E2A7D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D728F-41EE-B075-DA06-14DE0AC531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C4EC08-8CB8-C64A-B14A-2DC20CBB12C7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D0F87A-2057-8D0A-37E6-7227A17B0B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2024 NAPB Annual Meeting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3AB412-6A41-5B69-917C-18430F01A9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76DBB4-F37E-AA4B-9867-9FDFE1B9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475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2D2D67-CD9A-D5D5-A872-A014CFE3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B963C9-5148-AE13-8C2D-145ECEFC7C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7F6D09-6EB7-6699-74B7-19BAFE980E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633E62-3F16-EB4E-AFAC-71EE5F5EB358}" type="datetime1">
              <a:rPr lang="en-US" smtClean="0"/>
              <a:t>10/10/24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A3DB9-FA95-AA34-A35F-1430909868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2024 NAPB Annual Meeting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715A8-0856-1F96-026F-E0ABE9E1D7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F8FE76-47E2-2345-BCA9-EA28461BA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391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82835-AC2B-5CFB-E9A5-C8FA0ADE84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23659"/>
            <a:ext cx="9144000" cy="1637792"/>
          </a:xfrm>
        </p:spPr>
        <p:txBody>
          <a:bodyPr>
            <a:normAutofit fontScale="90000"/>
          </a:bodyPr>
          <a:lstStyle/>
          <a:p>
            <a:r>
              <a:rPr lang="en-US" b="1" dirty="0">
                <a:highlight>
                  <a:srgbClr val="FFFFFF"/>
                </a:highlight>
                <a:latin typeface="Source Sans Pro"/>
                <a:ea typeface="Source Sans Pro"/>
              </a:rPr>
              <a:t>MLCAS Corn Yield Prediction Using Satellite Data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3436C0-94AA-EAA8-0B45-EA5013F35A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61734"/>
            <a:ext cx="9144000" cy="1326578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Source Sans Pro" panose="020F0502020204030204" pitchFamily="34" charset="0"/>
                <a:ea typeface="Source Sans Pro" panose="020F0502020204030204" pitchFamily="34" charset="0"/>
              </a:rPr>
              <a:t>Center for Agricultural Data Analytics (CADA)</a:t>
            </a:r>
          </a:p>
          <a:p>
            <a:r>
              <a:rPr lang="en-US" sz="2000" dirty="0">
                <a:solidFill>
                  <a:srgbClr val="A9233D"/>
                </a:solidFill>
                <a:latin typeface="Source Sans Pro" panose="020F0502020204030204" pitchFamily="34" charset="0"/>
                <a:ea typeface="Source Sans Pro" panose="020F0502020204030204" pitchFamily="34" charset="0"/>
              </a:rPr>
              <a:t>Statistics and Analytics program</a:t>
            </a:r>
            <a:endParaRPr lang="en-US" sz="2000" dirty="0">
              <a:latin typeface="Source Sans Pro" panose="020F0502020204030204" pitchFamily="34" charset="0"/>
              <a:ea typeface="Source Sans Pro" panose="020F0502020204030204" pitchFamily="34" charset="0"/>
            </a:endParaRPr>
          </a:p>
          <a:p>
            <a:r>
              <a:rPr lang="en-US" dirty="0">
                <a:latin typeface="Source Sans Pro" panose="020F0502020204030204" pitchFamily="34" charset="0"/>
                <a:ea typeface="Source Sans Pro" panose="020F0502020204030204" pitchFamily="34" charset="0"/>
              </a:rPr>
              <a:t>University of Arkansas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12E648-AD4C-BABB-641C-91CEB751BA38}"/>
              </a:ext>
            </a:extLst>
          </p:cNvPr>
          <p:cNvSpPr txBox="1"/>
          <p:nvPr/>
        </p:nvSpPr>
        <p:spPr>
          <a:xfrm>
            <a:off x="3046476" y="4006971"/>
            <a:ext cx="6099048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3600" dirty="0">
                <a:solidFill>
                  <a:srgbClr val="A9233D"/>
                </a:solidFill>
                <a:latin typeface="Source Sans Pro"/>
                <a:ea typeface="Source Sans Pro"/>
              </a:rPr>
              <a:t>Igor </a:t>
            </a:r>
            <a:r>
              <a:rPr lang="en-US" sz="3600" dirty="0" err="1">
                <a:solidFill>
                  <a:srgbClr val="A9233D"/>
                </a:solidFill>
                <a:latin typeface="Source Sans Pro"/>
                <a:ea typeface="Source Sans Pro"/>
              </a:rPr>
              <a:t>Kuivjogi</a:t>
            </a:r>
            <a:r>
              <a:rPr lang="en-US" sz="3600" dirty="0">
                <a:solidFill>
                  <a:srgbClr val="A9233D"/>
                </a:solidFill>
                <a:latin typeface="Source Sans Pro"/>
                <a:ea typeface="Source Sans Pro"/>
              </a:rPr>
              <a:t> Fernandes</a:t>
            </a:r>
            <a:endParaRPr lang="en-US" sz="3600" dirty="0">
              <a:solidFill>
                <a:srgbClr val="A9233D"/>
              </a:solidFill>
              <a:latin typeface="Source Sans Pro" panose="020F0502020204030204" pitchFamily="34" charset="0"/>
              <a:ea typeface="Source Sans Pro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474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82835-AC2B-5CFB-E9A5-C8FA0ADE84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1376" y="192020"/>
            <a:ext cx="11509248" cy="1113536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en-US" sz="4000" b="1" dirty="0">
                <a:highlight>
                  <a:srgbClr val="FFFFFF"/>
                </a:highlight>
                <a:latin typeface="Source Sans Pro"/>
                <a:ea typeface="Source Sans Pro"/>
              </a:rPr>
              <a:t>Feature engineering step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2D27778-A171-3C41-F1F3-4C4B0B73C9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0681089"/>
              </p:ext>
            </p:extLst>
          </p:nvPr>
        </p:nvGraphicFramePr>
        <p:xfrm>
          <a:off x="463296" y="3884042"/>
          <a:ext cx="9041012" cy="27277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8124">
                  <a:extLst>
                    <a:ext uri="{9D8B030D-6E8A-4147-A177-3AD203B41FA5}">
                      <a16:colId xmlns:a16="http://schemas.microsoft.com/office/drawing/2014/main" val="1742501692"/>
                    </a:ext>
                  </a:extLst>
                </a:gridCol>
                <a:gridCol w="662021">
                  <a:extLst>
                    <a:ext uri="{9D8B030D-6E8A-4147-A177-3AD203B41FA5}">
                      <a16:colId xmlns:a16="http://schemas.microsoft.com/office/drawing/2014/main" val="1534456"/>
                    </a:ext>
                  </a:extLst>
                </a:gridCol>
                <a:gridCol w="917097">
                  <a:extLst>
                    <a:ext uri="{9D8B030D-6E8A-4147-A177-3AD203B41FA5}">
                      <a16:colId xmlns:a16="http://schemas.microsoft.com/office/drawing/2014/main" val="2404483941"/>
                    </a:ext>
                  </a:extLst>
                </a:gridCol>
                <a:gridCol w="1024990">
                  <a:extLst>
                    <a:ext uri="{9D8B030D-6E8A-4147-A177-3AD203B41FA5}">
                      <a16:colId xmlns:a16="http://schemas.microsoft.com/office/drawing/2014/main" val="3049850081"/>
                    </a:ext>
                  </a:extLst>
                </a:gridCol>
                <a:gridCol w="473571">
                  <a:extLst>
                    <a:ext uri="{9D8B030D-6E8A-4147-A177-3AD203B41FA5}">
                      <a16:colId xmlns:a16="http://schemas.microsoft.com/office/drawing/2014/main" val="939603322"/>
                    </a:ext>
                  </a:extLst>
                </a:gridCol>
                <a:gridCol w="1065451">
                  <a:extLst>
                    <a:ext uri="{9D8B030D-6E8A-4147-A177-3AD203B41FA5}">
                      <a16:colId xmlns:a16="http://schemas.microsoft.com/office/drawing/2014/main" val="352100115"/>
                    </a:ext>
                  </a:extLst>
                </a:gridCol>
                <a:gridCol w="1010704">
                  <a:extLst>
                    <a:ext uri="{9D8B030D-6E8A-4147-A177-3AD203B41FA5}">
                      <a16:colId xmlns:a16="http://schemas.microsoft.com/office/drawing/2014/main" val="831082976"/>
                    </a:ext>
                  </a:extLst>
                </a:gridCol>
                <a:gridCol w="1119398">
                  <a:extLst>
                    <a:ext uri="{9D8B030D-6E8A-4147-A177-3AD203B41FA5}">
                      <a16:colId xmlns:a16="http://schemas.microsoft.com/office/drawing/2014/main" val="3248806169"/>
                    </a:ext>
                  </a:extLst>
                </a:gridCol>
                <a:gridCol w="375112">
                  <a:extLst>
                    <a:ext uri="{9D8B030D-6E8A-4147-A177-3AD203B41FA5}">
                      <a16:colId xmlns:a16="http://schemas.microsoft.com/office/drawing/2014/main" val="1823150176"/>
                    </a:ext>
                  </a:extLst>
                </a:gridCol>
                <a:gridCol w="1069587">
                  <a:extLst>
                    <a:ext uri="{9D8B030D-6E8A-4147-A177-3AD203B41FA5}">
                      <a16:colId xmlns:a16="http://schemas.microsoft.com/office/drawing/2014/main" val="2017974500"/>
                    </a:ext>
                  </a:extLst>
                </a:gridCol>
                <a:gridCol w="464957">
                  <a:extLst>
                    <a:ext uri="{9D8B030D-6E8A-4147-A177-3AD203B41FA5}">
                      <a16:colId xmlns:a16="http://schemas.microsoft.com/office/drawing/2014/main" val="1823431978"/>
                    </a:ext>
                  </a:extLst>
                </a:gridCol>
              </a:tblGrid>
              <a:tr h="424831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err="1"/>
                        <a:t>Plot_id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Mean_NDVI_TP1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Median_NDVI_TP2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Median_NDVI_TP4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Mean_NDRE_TP1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Median_NDRE_TP2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Median_NDRE_TP4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</a:rPr>
                        <a:t>yield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9961325"/>
                  </a:ext>
                </a:extLst>
              </a:tr>
              <a:tr h="225051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0.45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0.59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0.39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0.21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0.35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6655571"/>
                  </a:ext>
                </a:extLst>
              </a:tr>
              <a:tr h="225051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0.43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0.57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0.37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0.23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0.29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0.38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3074814"/>
                  </a:ext>
                </a:extLst>
              </a:tr>
              <a:tr h="225051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3463538"/>
                  </a:ext>
                </a:extLst>
              </a:tr>
              <a:tr h="225051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0.41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0.36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0.24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0.28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0.37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0216476"/>
                  </a:ext>
                </a:extLst>
              </a:tr>
              <a:tr h="225051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Lincoln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0.57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0.62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0.61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0.31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0.35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0.42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170649"/>
                  </a:ext>
                </a:extLst>
              </a:tr>
              <a:tr h="225051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/>
                        <a:t>Lincoln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0.56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0.60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0.62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0.33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0.37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0.45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402175"/>
                  </a:ext>
                </a:extLst>
              </a:tr>
              <a:tr h="225051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718897"/>
                  </a:ext>
                </a:extLst>
              </a:tr>
              <a:tr h="298041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/>
                        <a:t>Lincoln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0.59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0.65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0.37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0.40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0.48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140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526601"/>
                  </a:ext>
                </a:extLst>
              </a:tr>
              <a:tr h="2980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2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000" dirty="0">
                          <a:solidFill>
                            <a:schemeClr val="accent6"/>
                          </a:solidFill>
                        </a:rPr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3855917"/>
                  </a:ext>
                </a:extLst>
              </a:tr>
            </a:tbl>
          </a:graphicData>
        </a:graphic>
      </p:graphicFrame>
      <p:grpSp>
        <p:nvGrpSpPr>
          <p:cNvPr id="11" name="Group 10">
            <a:extLst>
              <a:ext uri="{FF2B5EF4-FFF2-40B4-BE49-F238E27FC236}">
                <a16:creationId xmlns:a16="http://schemas.microsoft.com/office/drawing/2014/main" id="{D6A23CEF-6306-C540-E575-0D4051681607}"/>
              </a:ext>
            </a:extLst>
          </p:cNvPr>
          <p:cNvGrpSpPr/>
          <p:nvPr/>
        </p:nvGrpSpPr>
        <p:grpSpPr>
          <a:xfrm>
            <a:off x="341376" y="1113287"/>
            <a:ext cx="10177421" cy="1406535"/>
            <a:chOff x="341376" y="1113287"/>
            <a:chExt cx="10509504" cy="1406535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C63D2497-D31B-52E9-4389-D9946E10C823}"/>
                </a:ext>
              </a:extLst>
            </p:cNvPr>
            <p:cNvSpPr txBox="1">
              <a:spLocks/>
            </p:cNvSpPr>
            <p:nvPr/>
          </p:nvSpPr>
          <p:spPr>
            <a:xfrm>
              <a:off x="341376" y="1113287"/>
              <a:ext cx="10509504" cy="1186688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 anchor="t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rgbClr val="2A5269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>
                <a:lnSpc>
                  <a:spcPct val="100000"/>
                </a:lnSpc>
              </a:pPr>
              <a:r>
                <a:rPr lang="en-US" sz="2800" dirty="0">
                  <a:solidFill>
                    <a:srgbClr val="000000"/>
                  </a:solidFill>
                  <a:highlight>
                    <a:srgbClr val="FFFFFF"/>
                  </a:highlight>
                  <a:latin typeface="Source Sans Pro"/>
                  <a:ea typeface="Source Sans Pro"/>
                </a:rPr>
                <a:t>1) For every pixel in every plot:</a:t>
              </a:r>
              <a:endParaRPr lang="en-US" dirty="0">
                <a:latin typeface="Aptos Display" panose="02110004020202020204"/>
                <a:ea typeface="Source Sans Pro"/>
              </a:endParaRPr>
            </a:p>
            <a:p>
              <a:pPr algn="l">
                <a:lnSpc>
                  <a:spcPct val="100000"/>
                </a:lnSpc>
                <a:spcBef>
                  <a:spcPts val="0"/>
                </a:spcBef>
              </a:pPr>
              <a:r>
                <a:rPr lang="en-US" sz="2800" dirty="0">
                  <a:solidFill>
                    <a:schemeClr val="accent2"/>
                  </a:solidFill>
                  <a:highlight>
                    <a:srgbClr val="FFFFFF"/>
                  </a:highlight>
                  <a:latin typeface="Source Sans Pro"/>
                  <a:ea typeface="Source Sans Pro"/>
                </a:rPr>
                <a:t>NDVI</a:t>
              </a:r>
              <a:r>
                <a:rPr lang="en-US" sz="2800" dirty="0">
                  <a:solidFill>
                    <a:srgbClr val="000000"/>
                  </a:solidFill>
                  <a:highlight>
                    <a:srgbClr val="FFFFFF"/>
                  </a:highlight>
                  <a:latin typeface="Source Sans Pro"/>
                  <a:ea typeface="Source Sans Pro"/>
                </a:rPr>
                <a:t> = (NIR – R) / (NIR + R)</a:t>
              </a:r>
              <a:br>
                <a:rPr lang="en-US" sz="2800" dirty="0">
                  <a:solidFill>
                    <a:srgbClr val="000000"/>
                  </a:solidFill>
                  <a:highlight>
                    <a:srgbClr val="FFFFFF"/>
                  </a:highlight>
                  <a:latin typeface="Source Sans Pro"/>
                  <a:ea typeface="Source Sans Pro"/>
                </a:rPr>
              </a:br>
              <a:r>
                <a:rPr lang="en-US" sz="2800" dirty="0">
                  <a:solidFill>
                    <a:schemeClr val="accent6"/>
                  </a:solidFill>
                  <a:highlight>
                    <a:srgbClr val="FFFFFF"/>
                  </a:highlight>
                  <a:latin typeface="Source Sans Pro"/>
                  <a:ea typeface="Source Sans Pro"/>
                </a:rPr>
                <a:t>NDRE</a:t>
              </a:r>
              <a:r>
                <a:rPr lang="en-US" sz="2800" dirty="0">
                  <a:solidFill>
                    <a:srgbClr val="000000"/>
                  </a:solidFill>
                  <a:highlight>
                    <a:srgbClr val="FFFFFF"/>
                  </a:highlight>
                  <a:latin typeface="Source Sans Pro"/>
                  <a:ea typeface="Source Sans Pro"/>
                </a:rPr>
                <a:t> = (NIR - RE) / (NIR + RE)</a:t>
              </a:r>
              <a:endParaRPr lang="en-US" dirty="0">
                <a:latin typeface="Aptos Display" panose="02110004020202020204"/>
                <a:ea typeface="Source Sans Pro"/>
              </a:endParaRPr>
            </a:p>
          </p:txBody>
        </p:sp>
        <p:sp>
          <p:nvSpPr>
            <p:cNvPr id="4" name="Right Brace 3">
              <a:extLst>
                <a:ext uri="{FF2B5EF4-FFF2-40B4-BE49-F238E27FC236}">
                  <a16:creationId xmlns:a16="http://schemas.microsoft.com/office/drawing/2014/main" id="{61892E9C-1D70-A712-CCD6-19B4099FCEE7}"/>
                </a:ext>
              </a:extLst>
            </p:cNvPr>
            <p:cNvSpPr/>
            <p:nvPr/>
          </p:nvSpPr>
          <p:spPr>
            <a:xfrm>
              <a:off x="5518404" y="1218835"/>
              <a:ext cx="302758" cy="1300987"/>
            </a:xfrm>
            <a:prstGeom prst="rightBrace">
              <a:avLst>
                <a:gd name="adj1" fmla="val 46410"/>
                <a:gd name="adj2" fmla="val 51164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AD37B35E-9740-7394-4986-8A4395C64A80}"/>
                </a:ext>
              </a:extLst>
            </p:cNvPr>
            <p:cNvSpPr txBox="1">
              <a:spLocks/>
            </p:cNvSpPr>
            <p:nvPr/>
          </p:nvSpPr>
          <p:spPr>
            <a:xfrm>
              <a:off x="5883722" y="1681858"/>
              <a:ext cx="2115677" cy="526115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 anchor="t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rgbClr val="2A5269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>
                <a:lnSpc>
                  <a:spcPct val="100000"/>
                </a:lnSpc>
              </a:pPr>
              <a:r>
                <a:rPr lang="en-US" sz="2000" dirty="0">
                  <a:latin typeface="Aptos Display" panose="02110004020202020204"/>
                  <a:ea typeface="Source Sans Pro"/>
                </a:rPr>
                <a:t>Feature extraction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1DE0E21-D784-46AD-C3D0-405B79EF224D}"/>
              </a:ext>
            </a:extLst>
          </p:cNvPr>
          <p:cNvGrpSpPr/>
          <p:nvPr/>
        </p:nvGrpSpPr>
        <p:grpSpPr>
          <a:xfrm>
            <a:off x="341377" y="2704845"/>
            <a:ext cx="9218259" cy="1083056"/>
            <a:chOff x="341376" y="2704845"/>
            <a:chExt cx="9031888" cy="1083056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77FEE4D5-BA25-3530-0A24-93B30315BACF}"/>
                </a:ext>
              </a:extLst>
            </p:cNvPr>
            <p:cNvSpPr txBox="1">
              <a:spLocks/>
            </p:cNvSpPr>
            <p:nvPr/>
          </p:nvSpPr>
          <p:spPr>
            <a:xfrm>
              <a:off x="341376" y="2704845"/>
              <a:ext cx="7720081" cy="1083056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 anchor="t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rgbClr val="2A5269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>
                <a:lnSpc>
                  <a:spcPct val="100000"/>
                </a:lnSpc>
              </a:pPr>
              <a:r>
                <a:rPr lang="en-US" sz="2800" dirty="0">
                  <a:solidFill>
                    <a:srgbClr val="000000"/>
                  </a:solidFill>
                  <a:highlight>
                    <a:srgbClr val="FFFFFF"/>
                  </a:highlight>
                  <a:latin typeface="Source Sans Pro"/>
                  <a:ea typeface="Source Sans Pro"/>
                </a:rPr>
                <a:t>2) For every plot at different time points (TPs):</a:t>
              </a:r>
              <a:endParaRPr lang="en-US" dirty="0"/>
            </a:p>
            <a:p>
              <a:pPr algn="l">
                <a:lnSpc>
                  <a:spcPct val="100000"/>
                </a:lnSpc>
              </a:pPr>
              <a:r>
                <a:rPr lang="en-US" sz="2800" dirty="0">
                  <a:solidFill>
                    <a:srgbClr val="000000"/>
                  </a:solidFill>
                  <a:highlight>
                    <a:srgbClr val="FFFFFF"/>
                  </a:highlight>
                  <a:latin typeface="Source Sans Pro"/>
                  <a:ea typeface="Source Sans Pro"/>
                </a:rPr>
                <a:t>Mean, median, min, max, sum, Q1, and Q3</a:t>
              </a:r>
            </a:p>
            <a:p>
              <a:pPr algn="l">
                <a:lnSpc>
                  <a:spcPct val="100000"/>
                </a:lnSpc>
              </a:pPr>
              <a:endPara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Source Sans Pro"/>
                <a:ea typeface="Source Sans Pro"/>
              </a:endParaRPr>
            </a:p>
          </p:txBody>
        </p:sp>
        <p:sp>
          <p:nvSpPr>
            <p:cNvPr id="7" name="Right Brace 6">
              <a:extLst>
                <a:ext uri="{FF2B5EF4-FFF2-40B4-BE49-F238E27FC236}">
                  <a16:creationId xmlns:a16="http://schemas.microsoft.com/office/drawing/2014/main" id="{80616D71-1DF1-0ED1-16BE-3C82066FE988}"/>
                </a:ext>
              </a:extLst>
            </p:cNvPr>
            <p:cNvSpPr/>
            <p:nvPr/>
          </p:nvSpPr>
          <p:spPr>
            <a:xfrm>
              <a:off x="7441198" y="2750044"/>
              <a:ext cx="302758" cy="942389"/>
            </a:xfrm>
            <a:prstGeom prst="rightBrace">
              <a:avLst>
                <a:gd name="adj1" fmla="val 44325"/>
                <a:gd name="adj2" fmla="val 51164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690E4C52-EAC9-86E8-B262-1025FB24003F}"/>
                </a:ext>
              </a:extLst>
            </p:cNvPr>
            <p:cNvSpPr txBox="1">
              <a:spLocks/>
            </p:cNvSpPr>
            <p:nvPr/>
          </p:nvSpPr>
          <p:spPr>
            <a:xfrm>
              <a:off x="7799727" y="2993806"/>
              <a:ext cx="1573537" cy="451464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 anchor="t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rgbClr val="2A5269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>
                <a:lnSpc>
                  <a:spcPct val="100000"/>
                </a:lnSpc>
              </a:pPr>
              <a:r>
                <a:rPr lang="en-US" sz="2000" dirty="0">
                  <a:latin typeface="Aptos Display" panose="02110004020202020204"/>
                  <a:ea typeface="Source Sans Pro"/>
                </a:rPr>
                <a:t>Aggregation</a:t>
              </a: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F4634A37-D7B2-23FB-B394-A8D162AB047B}"/>
              </a:ext>
            </a:extLst>
          </p:cNvPr>
          <p:cNvSpPr/>
          <p:nvPr/>
        </p:nvSpPr>
        <p:spPr>
          <a:xfrm>
            <a:off x="1673203" y="1948330"/>
            <a:ext cx="9083309" cy="176001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Do we need features from </a:t>
            </a:r>
            <a:r>
              <a:rPr lang="en-US" sz="4400" u="sng" dirty="0"/>
              <a:t>all</a:t>
            </a:r>
            <a:r>
              <a:rPr lang="en-US" sz="4400" dirty="0"/>
              <a:t> TPs?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69088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B4C5B947-A0F5-7D10-0E15-6450EFB09F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5740" y="899351"/>
            <a:ext cx="4114800" cy="41148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2FCB443-E8EF-7B26-0233-7A3D184F689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7563887" y="1003048"/>
            <a:ext cx="4429676" cy="44296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DA5530D-EC70-8E7D-2E9A-B776647E97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031" y="1073880"/>
            <a:ext cx="5486400" cy="411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082835-AC2B-5CFB-E9A5-C8FA0ADE84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0416" y="329883"/>
            <a:ext cx="11509248" cy="1113536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en-US" sz="4000" b="1" dirty="0">
                <a:highlight>
                  <a:srgbClr val="FFFFFF"/>
                </a:highlight>
                <a:latin typeface="Source Sans Pro"/>
                <a:ea typeface="Source Sans Pro"/>
              </a:rPr>
              <a:t>Variability among locations and TPs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C263ADE-4067-B846-CC9D-5D3D46EAE07F}"/>
              </a:ext>
            </a:extLst>
          </p:cNvPr>
          <p:cNvGrpSpPr/>
          <p:nvPr/>
        </p:nvGrpSpPr>
        <p:grpSpPr>
          <a:xfrm>
            <a:off x="4221343" y="1440219"/>
            <a:ext cx="4316564" cy="542328"/>
            <a:chOff x="4221343" y="1440219"/>
            <a:chExt cx="4316564" cy="542328"/>
          </a:xfrm>
        </p:grpSpPr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2CB58F35-0D94-9BFA-A23C-18D635A0BB49}"/>
                </a:ext>
              </a:extLst>
            </p:cNvPr>
            <p:cNvCxnSpPr/>
            <p:nvPr/>
          </p:nvCxnSpPr>
          <p:spPr>
            <a:xfrm flipV="1">
              <a:off x="4221343" y="1645381"/>
              <a:ext cx="1955578" cy="337166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2987FB54-FBAB-7D72-7825-5978B3BD26D2}"/>
                </a:ext>
              </a:extLst>
            </p:cNvPr>
            <p:cNvSpPr txBox="1">
              <a:spLocks/>
            </p:cNvSpPr>
            <p:nvPr/>
          </p:nvSpPr>
          <p:spPr>
            <a:xfrm>
              <a:off x="6241818" y="1440219"/>
              <a:ext cx="2296089" cy="384229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 anchor="t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rgbClr val="2A5269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>
                <a:lnSpc>
                  <a:spcPct val="100000"/>
                </a:lnSpc>
              </a:pPr>
              <a:r>
                <a:rPr lang="en-US" sz="1800" dirty="0">
                  <a:solidFill>
                    <a:srgbClr val="000000"/>
                  </a:solidFill>
                  <a:highlight>
                    <a:srgbClr val="FFFFFF"/>
                  </a:highlight>
                  <a:latin typeface="Source Sans Pro"/>
                  <a:ea typeface="Source Sans Pro"/>
                </a:rPr>
                <a:t>TP3: 103 DAP</a:t>
              </a:r>
              <a:endParaRPr lang="en-US" sz="440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D4B8126-5677-5E83-8170-28BB6C8FE65C}"/>
              </a:ext>
            </a:extLst>
          </p:cNvPr>
          <p:cNvGrpSpPr/>
          <p:nvPr/>
        </p:nvGrpSpPr>
        <p:grpSpPr>
          <a:xfrm>
            <a:off x="3608239" y="4020229"/>
            <a:ext cx="5068580" cy="613503"/>
            <a:chOff x="3608239" y="4020229"/>
            <a:chExt cx="5068580" cy="613503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9000C3-9B3B-FF77-7C53-D4022ABA1A03}"/>
                </a:ext>
              </a:extLst>
            </p:cNvPr>
            <p:cNvCxnSpPr>
              <a:cxnSpLocks/>
            </p:cNvCxnSpPr>
            <p:nvPr/>
          </p:nvCxnSpPr>
          <p:spPr>
            <a:xfrm>
              <a:off x="3608239" y="4058253"/>
              <a:ext cx="2615884" cy="102401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BAED97B7-3EB0-10BF-0DD4-180F0E50213A}"/>
                </a:ext>
              </a:extLst>
            </p:cNvPr>
            <p:cNvSpPr txBox="1">
              <a:spLocks/>
            </p:cNvSpPr>
            <p:nvPr/>
          </p:nvSpPr>
          <p:spPr>
            <a:xfrm>
              <a:off x="6239120" y="4020229"/>
              <a:ext cx="2437699" cy="613503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 anchor="t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rgbClr val="2A5269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>
                <a:lnSpc>
                  <a:spcPct val="100000"/>
                </a:lnSpc>
              </a:pPr>
              <a:r>
                <a:rPr lang="en-US" sz="1800" dirty="0">
                  <a:solidFill>
                    <a:srgbClr val="000000"/>
                  </a:solidFill>
                  <a:highlight>
                    <a:srgbClr val="FFFFFF"/>
                  </a:highlight>
                  <a:latin typeface="Source Sans Pro"/>
                  <a:ea typeface="Source Sans Pro"/>
                </a:rPr>
                <a:t>TP3: 88 DAP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0586F37-93A5-F791-3875-1948ACAC0290}"/>
              </a:ext>
            </a:extLst>
          </p:cNvPr>
          <p:cNvGrpSpPr/>
          <p:nvPr/>
        </p:nvGrpSpPr>
        <p:grpSpPr>
          <a:xfrm>
            <a:off x="214993" y="912051"/>
            <a:ext cx="7362709" cy="5501449"/>
            <a:chOff x="-5631534" y="4988007"/>
            <a:chExt cx="6934829" cy="5204271"/>
          </a:xfrm>
        </p:grpSpPr>
        <p:pic>
          <p:nvPicPr>
            <p:cNvPr id="22" name="Picture 21" descr="A graph of a number of days and days&#10;&#10;Description automatically generated">
              <a:extLst>
                <a:ext uri="{FF2B5EF4-FFF2-40B4-BE49-F238E27FC236}">
                  <a16:creationId xmlns:a16="http://schemas.microsoft.com/office/drawing/2014/main" id="{2AEB4BCF-2230-0FB0-5A83-BCB3D50D7A5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5631534" y="4988007"/>
              <a:ext cx="6934829" cy="5204271"/>
            </a:xfrm>
            <a:prstGeom prst="rect">
              <a:avLst/>
            </a:prstGeom>
          </p:spPr>
        </p:pic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56A756C-EB30-FDA2-6A0A-53F99FDB43F4}"/>
                </a:ext>
              </a:extLst>
            </p:cNvPr>
            <p:cNvSpPr/>
            <p:nvPr/>
          </p:nvSpPr>
          <p:spPr>
            <a:xfrm>
              <a:off x="-2726792" y="5243328"/>
              <a:ext cx="1041180" cy="4221783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87184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63D2497-D31B-52E9-4389-D9946E10C823}"/>
              </a:ext>
            </a:extLst>
          </p:cNvPr>
          <p:cNvSpPr txBox="1">
            <a:spLocks/>
          </p:cNvSpPr>
          <p:nvPr/>
        </p:nvSpPr>
        <p:spPr>
          <a:xfrm>
            <a:off x="341376" y="1242390"/>
            <a:ext cx="10509504" cy="140971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2A5269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7200" dirty="0">
                <a:solidFill>
                  <a:srgbClr val="000000"/>
                </a:solidFill>
                <a:highlight>
                  <a:srgbClr val="FFFFFF"/>
                </a:highlight>
                <a:latin typeface="Source Sans Pro"/>
                <a:ea typeface="Source Sans Pro"/>
              </a:rPr>
              <a:t>Y = Xβ + Z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Source Sans Pro"/>
                <a:ea typeface="Source Sans Pro"/>
              </a:rPr>
              <a:t>1</a:t>
            </a:r>
            <a:r>
              <a:rPr lang="en-US" sz="7200" dirty="0">
                <a:solidFill>
                  <a:srgbClr val="000000"/>
                </a:solidFill>
                <a:highlight>
                  <a:srgbClr val="FFFFFF"/>
                </a:highlight>
                <a:latin typeface="Source Sans Pro"/>
                <a:ea typeface="Source Sans Pro"/>
              </a:rPr>
              <a:t>u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Source Sans Pro"/>
                <a:ea typeface="Source Sans Pro"/>
              </a:rPr>
              <a:t>1</a:t>
            </a:r>
            <a:r>
              <a:rPr lang="en-US" sz="7200" dirty="0">
                <a:solidFill>
                  <a:srgbClr val="000000"/>
                </a:solidFill>
                <a:highlight>
                  <a:srgbClr val="FFFFFF"/>
                </a:highlight>
                <a:latin typeface="Source Sans Pro"/>
                <a:ea typeface="Source Sans Pro"/>
              </a:rPr>
              <a:t> + Z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Source Sans Pro"/>
                <a:ea typeface="Source Sans Pro"/>
              </a:rPr>
              <a:t>2</a:t>
            </a:r>
            <a:r>
              <a:rPr lang="en-US" sz="7200" dirty="0">
                <a:solidFill>
                  <a:srgbClr val="000000"/>
                </a:solidFill>
                <a:highlight>
                  <a:srgbClr val="FFFFFF"/>
                </a:highlight>
                <a:latin typeface="Source Sans Pro"/>
                <a:ea typeface="Source Sans Pro"/>
              </a:rPr>
              <a:t>u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Source Sans Pro"/>
                <a:ea typeface="Source Sans Pro"/>
              </a:rPr>
              <a:t>2 </a:t>
            </a:r>
            <a:r>
              <a:rPr lang="en-US" sz="7200" dirty="0">
                <a:solidFill>
                  <a:srgbClr val="000000"/>
                </a:solidFill>
                <a:highlight>
                  <a:srgbClr val="FFFFFF"/>
                </a:highlight>
                <a:latin typeface="Source Sans Pro"/>
                <a:ea typeface="Source Sans Pro"/>
              </a:rPr>
              <a:t>+</a:t>
            </a:r>
            <a:r>
              <a:rPr lang="en-US" sz="2800" dirty="0">
                <a:solidFill>
                  <a:srgbClr val="000000"/>
                </a:solidFill>
                <a:highlight>
                  <a:srgbClr val="FFFFFF"/>
                </a:highlight>
                <a:latin typeface="Source Sans Pro"/>
                <a:ea typeface="Source Sans Pro"/>
              </a:rPr>
              <a:t> </a:t>
            </a:r>
            <a:r>
              <a:rPr lang="en-US" sz="7200" dirty="0">
                <a:solidFill>
                  <a:srgbClr val="000000"/>
                </a:solidFill>
                <a:highlight>
                  <a:srgbClr val="FFFFFF"/>
                </a:highlight>
                <a:latin typeface="Source Sans Pro"/>
                <a:ea typeface="Source Sans Pro"/>
              </a:rPr>
              <a:t>ε</a:t>
            </a:r>
            <a:endParaRPr lang="en-US" sz="8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082835-AC2B-5CFB-E9A5-C8FA0ADE84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1376" y="403035"/>
            <a:ext cx="11509248" cy="1113536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en-US" sz="4000" b="1" dirty="0">
                <a:highlight>
                  <a:srgbClr val="FFFFFF"/>
                </a:highlight>
                <a:latin typeface="Source Sans Pro"/>
                <a:ea typeface="Source Sans Pro"/>
              </a:rPr>
              <a:t>Linear Mixed Model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CBDF2BF-4A83-5AFB-91B0-44824F6F7959}"/>
              </a:ext>
            </a:extLst>
          </p:cNvPr>
          <p:cNvGrpSpPr/>
          <p:nvPr/>
        </p:nvGrpSpPr>
        <p:grpSpPr>
          <a:xfrm>
            <a:off x="1577923" y="2460415"/>
            <a:ext cx="987602" cy="1749979"/>
            <a:chOff x="1577923" y="2569117"/>
            <a:chExt cx="987602" cy="1749979"/>
          </a:xfrm>
        </p:grpSpPr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CD66140D-06D5-542F-18CF-00E2010E3CA2}"/>
                </a:ext>
              </a:extLst>
            </p:cNvPr>
            <p:cNvCxnSpPr/>
            <p:nvPr/>
          </p:nvCxnSpPr>
          <p:spPr>
            <a:xfrm flipH="1">
              <a:off x="2055542" y="2569117"/>
              <a:ext cx="324624" cy="79669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A8ADEEE2-AB53-6587-0BF4-A4243091EBF0}"/>
                </a:ext>
              </a:extLst>
            </p:cNvPr>
            <p:cNvSpPr txBox="1">
              <a:spLocks/>
            </p:cNvSpPr>
            <p:nvPr/>
          </p:nvSpPr>
          <p:spPr>
            <a:xfrm>
              <a:off x="1577923" y="3367822"/>
              <a:ext cx="987602" cy="951274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 anchor="t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rgbClr val="2A5269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>
                <a:lnSpc>
                  <a:spcPct val="100000"/>
                </a:lnSpc>
              </a:pPr>
              <a:r>
                <a:rPr lang="en-US" sz="3200" dirty="0">
                  <a:solidFill>
                    <a:srgbClr val="000000"/>
                  </a:solidFill>
                  <a:highlight>
                    <a:srgbClr val="FFFFFF"/>
                  </a:highlight>
                  <a:latin typeface="Source Sans Pro"/>
                  <a:ea typeface="Source Sans Pro"/>
                </a:rPr>
                <a:t>VIs</a:t>
              </a:r>
              <a:endParaRPr lang="en-US" sz="240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A72B3A3-2432-488E-9883-A6B8F293D8E0}"/>
              </a:ext>
            </a:extLst>
          </p:cNvPr>
          <p:cNvGrpSpPr/>
          <p:nvPr/>
        </p:nvGrpSpPr>
        <p:grpSpPr>
          <a:xfrm>
            <a:off x="2956957" y="2317926"/>
            <a:ext cx="2505407" cy="1549258"/>
            <a:chOff x="2956957" y="2426628"/>
            <a:chExt cx="2505407" cy="1549258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C4A9B022-4797-F335-A5EE-4B00E622A510}"/>
                </a:ext>
              </a:extLst>
            </p:cNvPr>
            <p:cNvSpPr txBox="1">
              <a:spLocks/>
            </p:cNvSpPr>
            <p:nvPr/>
          </p:nvSpPr>
          <p:spPr>
            <a:xfrm>
              <a:off x="2956957" y="3030807"/>
              <a:ext cx="2505407" cy="945079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 anchor="t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rgbClr val="2A5269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>
                <a:lnSpc>
                  <a:spcPct val="100000"/>
                </a:lnSpc>
              </a:pPr>
              <a:r>
                <a:rPr lang="en-US" sz="3200" dirty="0">
                  <a:solidFill>
                    <a:srgbClr val="000000"/>
                  </a:solidFill>
                  <a:highlight>
                    <a:srgbClr val="FFFFFF"/>
                  </a:highlight>
                  <a:latin typeface="Source Sans Pro"/>
                  <a:ea typeface="Source Sans Pro"/>
                </a:rPr>
                <a:t>Parent 1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A69187D-9786-A553-58A6-0233207B2B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61882" y="2426628"/>
              <a:ext cx="268869" cy="59844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A3780646-32A7-F30F-4EDB-27C36198A3F9}"/>
              </a:ext>
            </a:extLst>
          </p:cNvPr>
          <p:cNvGrpSpPr/>
          <p:nvPr/>
        </p:nvGrpSpPr>
        <p:grpSpPr>
          <a:xfrm>
            <a:off x="5190918" y="2324120"/>
            <a:ext cx="2505407" cy="1726439"/>
            <a:chOff x="5190918" y="2432822"/>
            <a:chExt cx="2505407" cy="172643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48F0E4A-A912-87D8-1C2C-3285627DCD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0418" y="2432822"/>
              <a:ext cx="628186" cy="76571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itle 1">
              <a:extLst>
                <a:ext uri="{FF2B5EF4-FFF2-40B4-BE49-F238E27FC236}">
                  <a16:creationId xmlns:a16="http://schemas.microsoft.com/office/drawing/2014/main" id="{902AD474-8DB9-97B5-60F4-2896C07F645A}"/>
                </a:ext>
              </a:extLst>
            </p:cNvPr>
            <p:cNvSpPr txBox="1">
              <a:spLocks/>
            </p:cNvSpPr>
            <p:nvPr/>
          </p:nvSpPr>
          <p:spPr>
            <a:xfrm>
              <a:off x="5190918" y="3214182"/>
              <a:ext cx="2505407" cy="945079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 anchor="t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rgbClr val="2A5269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>
                <a:lnSpc>
                  <a:spcPct val="100000"/>
                </a:lnSpc>
              </a:pPr>
              <a:r>
                <a:rPr lang="en-US" sz="3200" dirty="0">
                  <a:solidFill>
                    <a:srgbClr val="000000"/>
                  </a:solidFill>
                  <a:highlight>
                    <a:srgbClr val="FFFFFF"/>
                  </a:highlight>
                  <a:latin typeface="Source Sans Pro"/>
                  <a:ea typeface="Source Sans Pro"/>
                </a:rPr>
                <a:t>Parent 2</a:t>
              </a: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6ADE2A74-29CD-A5BE-09A6-6022E1CBEE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3939" y="2317926"/>
            <a:ext cx="6704324" cy="4013151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26C4B42D-14BE-FA50-2F6E-4AD6E487E503}"/>
              </a:ext>
            </a:extLst>
          </p:cNvPr>
          <p:cNvGrpSpPr/>
          <p:nvPr/>
        </p:nvGrpSpPr>
        <p:grpSpPr>
          <a:xfrm>
            <a:off x="4248024" y="2775619"/>
            <a:ext cx="3435458" cy="2428036"/>
            <a:chOff x="4241630" y="3849877"/>
            <a:chExt cx="3435458" cy="242803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3A00E7-9233-F006-7569-2CBE990F3F61}"/>
                </a:ext>
              </a:extLst>
            </p:cNvPr>
            <p:cNvSpPr/>
            <p:nvPr/>
          </p:nvSpPr>
          <p:spPr>
            <a:xfrm>
              <a:off x="5786328" y="3851045"/>
              <a:ext cx="619343" cy="25746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B9E6CED-44A6-4AF6-5A44-BEDB18F84C61}"/>
                </a:ext>
              </a:extLst>
            </p:cNvPr>
            <p:cNvSpPr/>
            <p:nvPr/>
          </p:nvSpPr>
          <p:spPr>
            <a:xfrm>
              <a:off x="5792721" y="6017680"/>
              <a:ext cx="619343" cy="25746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F913B3F-B363-5833-E5E8-DF49AB09BBE5}"/>
                </a:ext>
              </a:extLst>
            </p:cNvPr>
            <p:cNvSpPr/>
            <p:nvPr/>
          </p:nvSpPr>
          <p:spPr>
            <a:xfrm>
              <a:off x="7057745" y="5656200"/>
              <a:ext cx="619343" cy="25746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CA28282-1272-CBB3-7CF6-1FF4ABE7B323}"/>
                </a:ext>
              </a:extLst>
            </p:cNvPr>
            <p:cNvSpPr/>
            <p:nvPr/>
          </p:nvSpPr>
          <p:spPr>
            <a:xfrm>
              <a:off x="4249212" y="3849877"/>
              <a:ext cx="619343" cy="25746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3994138-3669-3E11-233F-268E0D7DCA99}"/>
                </a:ext>
              </a:extLst>
            </p:cNvPr>
            <p:cNvSpPr/>
            <p:nvPr/>
          </p:nvSpPr>
          <p:spPr>
            <a:xfrm>
              <a:off x="4241630" y="6020445"/>
              <a:ext cx="619343" cy="25746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5A044BB-1D61-9758-0BF0-BD6122C96E98}"/>
                </a:ext>
              </a:extLst>
            </p:cNvPr>
            <p:cNvSpPr/>
            <p:nvPr/>
          </p:nvSpPr>
          <p:spPr>
            <a:xfrm>
              <a:off x="5021543" y="5663977"/>
              <a:ext cx="619343" cy="25746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6A6B259-FD3E-7563-AC56-468A5C1EEA7D}"/>
              </a:ext>
            </a:extLst>
          </p:cNvPr>
          <p:cNvGrpSpPr/>
          <p:nvPr/>
        </p:nvGrpSpPr>
        <p:grpSpPr>
          <a:xfrm>
            <a:off x="4262000" y="3503028"/>
            <a:ext cx="3406084" cy="2797519"/>
            <a:chOff x="4262000" y="3503028"/>
            <a:chExt cx="3406084" cy="2797519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BB55381-015E-A767-01A5-91811A109EEE}"/>
                </a:ext>
              </a:extLst>
            </p:cNvPr>
            <p:cNvSpPr/>
            <p:nvPr/>
          </p:nvSpPr>
          <p:spPr>
            <a:xfrm>
              <a:off x="5027937" y="5303300"/>
              <a:ext cx="581891" cy="266422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1844DDB-CDBC-C56D-169C-A5FDF7759521}"/>
                </a:ext>
              </a:extLst>
            </p:cNvPr>
            <p:cNvSpPr/>
            <p:nvPr/>
          </p:nvSpPr>
          <p:spPr>
            <a:xfrm>
              <a:off x="4262000" y="6028792"/>
              <a:ext cx="581891" cy="266422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482AE0E-580A-A4F7-0305-B4DC05998850}"/>
                </a:ext>
              </a:extLst>
            </p:cNvPr>
            <p:cNvSpPr/>
            <p:nvPr/>
          </p:nvSpPr>
          <p:spPr>
            <a:xfrm>
              <a:off x="5827565" y="6034125"/>
              <a:ext cx="581891" cy="266422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2757EC5-7136-0266-43FA-69D03C221BDB}"/>
                </a:ext>
              </a:extLst>
            </p:cNvPr>
            <p:cNvSpPr/>
            <p:nvPr/>
          </p:nvSpPr>
          <p:spPr>
            <a:xfrm>
              <a:off x="7086193" y="5310493"/>
              <a:ext cx="581891" cy="266422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1CCE786-D4F7-3D8E-4900-6E8A21A894BA}"/>
                </a:ext>
              </a:extLst>
            </p:cNvPr>
            <p:cNvSpPr/>
            <p:nvPr/>
          </p:nvSpPr>
          <p:spPr>
            <a:xfrm>
              <a:off x="5819035" y="4222387"/>
              <a:ext cx="581891" cy="266422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496FDE1-2A13-880B-2BFA-177350C74810}"/>
                </a:ext>
              </a:extLst>
            </p:cNvPr>
            <p:cNvSpPr/>
            <p:nvPr/>
          </p:nvSpPr>
          <p:spPr>
            <a:xfrm>
              <a:off x="4270527" y="4221327"/>
              <a:ext cx="581891" cy="266422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03086FC-E6D8-C56B-8431-000A36661CF5}"/>
                </a:ext>
              </a:extLst>
            </p:cNvPr>
            <p:cNvSpPr/>
            <p:nvPr/>
          </p:nvSpPr>
          <p:spPr>
            <a:xfrm>
              <a:off x="4275857" y="3504089"/>
              <a:ext cx="581891" cy="266422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BE24614-B845-1940-8306-8079963E4CC7}"/>
                </a:ext>
              </a:extLst>
            </p:cNvPr>
            <p:cNvSpPr/>
            <p:nvPr/>
          </p:nvSpPr>
          <p:spPr>
            <a:xfrm>
              <a:off x="5815837" y="3503028"/>
              <a:ext cx="581891" cy="266422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794695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C884C2-6EEC-9862-ACE7-AB60C3E8FA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building with a clock tower and trees&#10;&#10;Description automatically generated">
            <a:extLst>
              <a:ext uri="{FF2B5EF4-FFF2-40B4-BE49-F238E27FC236}">
                <a16:creationId xmlns:a16="http://schemas.microsoft.com/office/drawing/2014/main" id="{73C9150D-58BD-E407-BA0F-A2FDBC1BB34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3893"/>
          <a:stretch/>
        </p:blipFill>
        <p:spPr>
          <a:xfrm>
            <a:off x="-3047" y="-6384"/>
            <a:ext cx="12191999" cy="4533623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1F62954C-B670-61D7-957C-956EA4DFE0BB}"/>
              </a:ext>
            </a:extLst>
          </p:cNvPr>
          <p:cNvSpPr txBox="1">
            <a:spLocks/>
          </p:cNvSpPr>
          <p:nvPr/>
        </p:nvSpPr>
        <p:spPr>
          <a:xfrm>
            <a:off x="4340326" y="4377865"/>
            <a:ext cx="7135622" cy="1105408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2A526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highlight>
                  <a:srgbClr val="FFFFFF"/>
                </a:highlight>
                <a:latin typeface="var(--r-heading-font)"/>
              </a:rPr>
              <a:t>Acknowledgments</a:t>
            </a:r>
            <a:endParaRPr lang="en-US" sz="4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C2C2AF-DE27-5C63-63AC-C232D28A3BE0}"/>
              </a:ext>
            </a:extLst>
          </p:cNvPr>
          <p:cNvSpPr txBox="1"/>
          <p:nvPr/>
        </p:nvSpPr>
        <p:spPr>
          <a:xfrm>
            <a:off x="4207782" y="5720260"/>
            <a:ext cx="26534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A9233D"/>
                </a:solidFill>
              </a:rPr>
              <a:t>University of Arkansas</a:t>
            </a:r>
          </a:p>
          <a:p>
            <a:r>
              <a:rPr lang="en-US" dirty="0">
                <a:solidFill>
                  <a:srgbClr val="A9233D"/>
                </a:solidFill>
              </a:rPr>
              <a:t>Fernandes LAB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A9233D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B3F41D0-0DC9-3E81-492F-DD4AA27FE7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0159" y="5662711"/>
            <a:ext cx="2578100" cy="838200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5C3C483F-3B20-F689-8FDA-40CF4531C94D}"/>
              </a:ext>
            </a:extLst>
          </p:cNvPr>
          <p:cNvSpPr txBox="1">
            <a:spLocks/>
          </p:cNvSpPr>
          <p:nvPr/>
        </p:nvSpPr>
        <p:spPr>
          <a:xfrm>
            <a:off x="556132" y="2362800"/>
            <a:ext cx="5041421" cy="13255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2A526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>
                <a:highlight>
                  <a:srgbClr val="FFFFFF"/>
                </a:highlight>
                <a:latin typeface="var(--r-heading-font)"/>
              </a:rPr>
              <a:t>Thank you!</a:t>
            </a:r>
            <a:endParaRPr lang="en-US" sz="7200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00C73E52-BB06-52A0-C127-23E172DEAD45}"/>
              </a:ext>
            </a:extLst>
          </p:cNvPr>
          <p:cNvSpPr txBox="1">
            <a:spLocks/>
          </p:cNvSpPr>
          <p:nvPr/>
        </p:nvSpPr>
        <p:spPr>
          <a:xfrm>
            <a:off x="179874" y="4720856"/>
            <a:ext cx="1225702" cy="62159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2A526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highlight>
                  <a:srgbClr val="FFFFFF"/>
                </a:highlight>
                <a:latin typeface="var(--r-heading-font)"/>
              </a:rPr>
              <a:t>Code</a:t>
            </a:r>
            <a:endParaRPr lang="en-US" sz="28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D48EA37-B4AC-E5B8-A956-57D118E8F4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0683" y="4580680"/>
            <a:ext cx="2215361" cy="2215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91939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3|9.1|11.8|1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7|5.7|6.1|4.6|14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|4.5|11.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5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79c742c4-e61c-4fa5-be89-a3cb566a80d1}" enabled="0" method="" siteId="{79c742c4-e61c-4fa5-be89-a3cb566a80d1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5266</TotalTime>
  <Words>580</Words>
  <Application>Microsoft Macintosh PowerPoint</Application>
  <PresentationFormat>Widescreen</PresentationFormat>
  <Paragraphs>172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Aptos</vt:lpstr>
      <vt:lpstr>Aptos Display</vt:lpstr>
      <vt:lpstr>Arial</vt:lpstr>
      <vt:lpstr>Source Sans Pro</vt:lpstr>
      <vt:lpstr>var(--r-heading-font)</vt:lpstr>
      <vt:lpstr>Office Theme</vt:lpstr>
      <vt:lpstr>1_Office Theme</vt:lpstr>
      <vt:lpstr>2_Custom Design</vt:lpstr>
      <vt:lpstr>1_Custom Design</vt:lpstr>
      <vt:lpstr>Custom Design</vt:lpstr>
      <vt:lpstr>MLCAS Corn Yield Prediction Using Satellite Data</vt:lpstr>
      <vt:lpstr>Feature engineering step</vt:lpstr>
      <vt:lpstr>Variability among locations and TPs</vt:lpstr>
      <vt:lpstr>Linear Mixed Model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Samuel B Fernandes</dc:creator>
  <cp:lastModifiedBy>Igor Kuivjogi Fernandes</cp:lastModifiedBy>
  <cp:revision>531</cp:revision>
  <dcterms:created xsi:type="dcterms:W3CDTF">2024-07-18T19:20:18Z</dcterms:created>
  <dcterms:modified xsi:type="dcterms:W3CDTF">2024-10-10T14:52:38Z</dcterms:modified>
</cp:coreProperties>
</file>

<file path=docProps/thumbnail.jpeg>
</file>